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99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70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57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7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50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95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29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03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1D55E-FD30-44D6-9290-8FCA9FAB1A11}" type="datetimeFigureOut">
              <a:rPr lang="en-GB" smtClean="0"/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81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LirNeu-A8I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../../../../videos/global%20warming/The%20Story%20of%20Cap%20&amp;%20Trade%20(2009).mp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501">
              <a:srgbClr val="FFF2CC"/>
            </a:gs>
            <a:gs pos="0">
              <a:srgbClr val="FFCCFF"/>
            </a:gs>
            <a:gs pos="53000">
              <a:schemeClr val="accent4">
                <a:lumMod val="20000"/>
                <a:lumOff val="8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</a:rPr>
              <a:t>Market Failure</a:t>
            </a:r>
            <a:endParaRPr lang="en-GB" sz="88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Common Access Resources</a:t>
            </a:r>
          </a:p>
          <a:p>
            <a:r>
              <a:rPr lang="en-US" sz="3200" b="1" dirty="0" smtClean="0"/>
              <a:t>IB Economics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99169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959" y="2169033"/>
            <a:ext cx="2419350" cy="18859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1920" y="50607"/>
            <a:ext cx="6681216" cy="900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Evaluating Market Failure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When you are evaluating market failure policies use EEES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Is the policy </a:t>
            </a:r>
            <a:r>
              <a:rPr lang="en-US" sz="1900" b="1" dirty="0" smtClean="0">
                <a:solidFill>
                  <a:srgbClr val="C00000"/>
                </a:solidFill>
              </a:rPr>
              <a:t>Efficient?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Does the policy reduce the welfare loss or the potential welfare gain (does the triangle reduce in size)?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 extent to which it is efficient will probably depend on how effective the policy is.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Is the policy </a:t>
            </a:r>
            <a:r>
              <a:rPr lang="en-US" sz="1900" b="1" dirty="0" smtClean="0">
                <a:solidFill>
                  <a:srgbClr val="C00000"/>
                </a:solidFill>
              </a:rPr>
              <a:t>Effective?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Does the policy actually work?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For example the demand may be so inelastic that a change in price may have very little effect like with smoking or alcohol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There might be black markets as a result of the policy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Firms might move to other countries with less regulation as a result of the policy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Is the policy </a:t>
            </a:r>
            <a:r>
              <a:rPr lang="en-US" sz="1900" b="1" dirty="0" smtClean="0">
                <a:solidFill>
                  <a:srgbClr val="C00000"/>
                </a:solidFill>
              </a:rPr>
              <a:t>Equitable?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Is the policy fair to every one?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For example a tax on smokers punishes lower income smokers more than higher income smokers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Is the policy </a:t>
            </a:r>
            <a:r>
              <a:rPr lang="en-US" sz="1900" b="1" dirty="0" smtClean="0">
                <a:solidFill>
                  <a:srgbClr val="C00000"/>
                </a:solidFill>
              </a:rPr>
              <a:t>Sustainable?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Does the policy protect resources for future generations?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If it does all or most of these then you can probably make a </a:t>
            </a:r>
            <a:r>
              <a:rPr lang="en-US" sz="1900" dirty="0" err="1" smtClean="0"/>
              <a:t>judgement</a:t>
            </a:r>
            <a:r>
              <a:rPr lang="en-US" sz="1900" dirty="0" smtClean="0"/>
              <a:t> that it a good policy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 rot="1226568">
            <a:off x="5468306" y="364624"/>
            <a:ext cx="44866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EEES</a:t>
            </a:r>
            <a:endParaRPr lang="en-US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1959" y="4539757"/>
            <a:ext cx="241935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You will need to use this system when you are writing your market failure 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71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959" y="4652925"/>
            <a:ext cx="2419350" cy="18859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1920" y="50607"/>
            <a:ext cx="6681216" cy="7832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Student Research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Do some research on your example of tragedy of the commons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Create a presentation that includes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 problem (including a market failure diagram with analysis and explanation of why this is a tragedy of the commons)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 main solution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Evaluation of the solution (using EEES)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Try to make this as </a:t>
            </a:r>
            <a:r>
              <a:rPr lang="en-US" sz="1900" dirty="0" err="1" smtClean="0"/>
              <a:t>colourful</a:t>
            </a:r>
            <a:r>
              <a:rPr lang="en-US" sz="1900" dirty="0" smtClean="0"/>
              <a:t> as possible and include videos if you can</a:t>
            </a:r>
            <a:endParaRPr lang="en-US" sz="19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9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9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Overfishing in Europe – Michel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Unregulated logging – Noor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Global Warming – Yasmin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Water Pollution – </a:t>
            </a:r>
            <a:r>
              <a:rPr lang="en-US" sz="1900" dirty="0" err="1" smtClean="0"/>
              <a:t>Nida</a:t>
            </a:r>
            <a:endParaRPr lang="en-US" sz="19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Fly tipping – </a:t>
            </a:r>
            <a:r>
              <a:rPr lang="en-US" sz="1900" dirty="0" err="1" smtClean="0"/>
              <a:t>Sheran</a:t>
            </a:r>
            <a:endParaRPr lang="en-US" sz="19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9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9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To be finished by the </a:t>
            </a:r>
            <a:r>
              <a:rPr lang="en-US" sz="1900" smtClean="0"/>
              <a:t>2</a:t>
            </a:r>
            <a:r>
              <a:rPr lang="en-US" sz="1900" baseline="30000" smtClean="0"/>
              <a:t>nd</a:t>
            </a:r>
            <a:r>
              <a:rPr lang="en-US" sz="1900" smtClean="0"/>
              <a:t> half of next lesson</a:t>
            </a:r>
            <a:endParaRPr lang="en-US" sz="19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 rot="1226568">
            <a:off x="5468306" y="364624"/>
            <a:ext cx="44866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EEES</a:t>
            </a:r>
            <a:endParaRPr lang="en-US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809" y="2842681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830" y="302359"/>
            <a:ext cx="495896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What is a common access resource?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Alternative names – Common pool resources or common property resources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Typically natural resources e.g. fishing grounds, forests, pastures, and manmade systems for managing natural resources such as irrigation systems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The market failure is the overuse or over consumption leading to depletion of the resource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Because there is no price there are no market signals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This is called tragedy of the commons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512904" y="874643"/>
            <a:ext cx="2798583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Watch this video that explains the tragedy of the commons</a:t>
            </a:r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://www.youtube.com/watch?v=MLirNeu-A8I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846" y="0"/>
            <a:ext cx="2078772" cy="22006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480" y="4973100"/>
            <a:ext cx="3486912" cy="17739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4830" y="302359"/>
            <a:ext cx="875067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Tragedy of the commons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Another example: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There are fishing grounds near to a village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The villagers have open access to them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Individuals will take as many fish as they can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Each fish give the individual marginal utility (the extra satisfaction that a person gets by consuming one more unit of a good or service)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If the fishing harms the stock of fish the damage is shared by the entire group including future generations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The benefits to the individual (MPB) outweighs the external cost (EC) and gives the individual the incentive to keep using the resource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Market failure takes place due to overconsumption</a:t>
            </a:r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6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07910">
            <a:off x="5693664" y="4335390"/>
            <a:ext cx="3218688" cy="13001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4830" y="302359"/>
            <a:ext cx="620254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Sustainability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This concept of tragedy of the commons is closely linked to sustainability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Sustainability exists where the consumption needs of the present generation are met without reducing the ability to meet the needs of future generations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In the case of the fishing example the resources are not being protected for future generations – consumption is not sustainable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The lack of price means that over consumption will eventually lead to the resource running out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If the resource is degraded enough it will not be available for future generations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651" y="1312589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830" y="302359"/>
            <a:ext cx="4983346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Solution to Tragedy of the Commons?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Traditional thinking had been that in order for resources to be sustainable it was necessary for them to be managed by governments or private companies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err="1" smtClean="0"/>
              <a:t>Elinor</a:t>
            </a:r>
            <a:r>
              <a:rPr lang="en-US" sz="1900" dirty="0" smtClean="0"/>
              <a:t> </a:t>
            </a:r>
            <a:r>
              <a:rPr lang="en-US" sz="1900" dirty="0" err="1" smtClean="0"/>
              <a:t>Ostrom</a:t>
            </a:r>
            <a:r>
              <a:rPr lang="en-US" sz="1900" dirty="0" smtClean="0"/>
              <a:t> (awarded the Nobel Memorial Prize for Economics in 2009) proposed that the resources could be managed by the people that own them if certain factors were in place: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Resources had clear boundaries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There must be a real threat of depletion and be no available substitutes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Stable community with democratically agreed rules for use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Incentives for appropriate use and punishments for overuse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It may be possible with national resources but international/global resources need international negotiation and solutions which are very difficult to achieve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87296">
            <a:off x="5268477" y="2820166"/>
            <a:ext cx="4166596" cy="188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3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976" y="142104"/>
            <a:ext cx="5628642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Further threats to sustainability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High levels of poverty and the pursuit of economic growth result in environmental problems such as over-exploitation of land, soil erosion, land degradation and deforestation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developing countries this can make poverty and standards of living worse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Take the example of deforestation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Low income people in rural areas may depend on wood as their only source of fuel and therefore use the common source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When the trees are cut down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households travel further to acquire wood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Those travelling waste time otherwise used to earn income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This may keep households in the vicious poverty cycle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There will be 3</a:t>
            </a:r>
            <a:r>
              <a:rPr lang="en-US" baseline="30000" dirty="0" smtClean="0"/>
              <a:t>rd</a:t>
            </a:r>
            <a:r>
              <a:rPr lang="en-US" dirty="0" smtClean="0"/>
              <a:t> party costs due to soil erosion and land degradation perhaps leading to landslides and flooding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 smtClean="0"/>
              <a:t>We can use a negative externality of consumption drawing to illustrate this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456" y="3054285"/>
            <a:ext cx="3053732" cy="34077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83604" y="5420412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Quantity of Trees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4987056" y="3393892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Price of Trees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488" y="115048"/>
            <a:ext cx="3486856" cy="231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3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618" y="2970062"/>
            <a:ext cx="3214038" cy="35201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5976" y="142104"/>
            <a:ext cx="527042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Further threats to sustainability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We can look at this example from another perspective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If a company privately owns the forested land in a  developing country with lenient government regulation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goal of the company will be to profit maximize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As a self interest economic agent they only take into consideration their private costs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They do not think of the external costs such as loss of bio diversity, flooding and soil erosion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There will be overproduction and underpricing of the wood products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This can be illustrated using a negative externality of production diagram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83604" y="5420412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Quantity of Trees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4987056" y="3393892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Price of Trees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488" y="115048"/>
            <a:ext cx="3486856" cy="231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25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976" y="142104"/>
            <a:ext cx="5270424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Use of Fossil Fuels (another source of sustainability)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When fossil fuels are burned greenhouse gases are emitted which heat up the earth’s atmosphere creating climate change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cost of climate change is a massive external cost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The producers and consumers of fossil fuels are not made accountable for the external costs to future generations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Fossil fuels are therefore both over produced and over consumed and represent a significant market failure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774" y="122455"/>
            <a:ext cx="3798740" cy="25417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080" y="2891627"/>
            <a:ext cx="2622128" cy="367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4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976" y="142104"/>
            <a:ext cx="4901893" cy="820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Government responses to threats to sustainability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Cap and trade (</a:t>
            </a:r>
            <a:r>
              <a:rPr lang="en-US" sz="1900" dirty="0" smtClean="0">
                <a:hlinkClick r:id="rId2" action="ppaction://hlinkfile"/>
              </a:rPr>
              <a:t>watch this video</a:t>
            </a:r>
            <a:r>
              <a:rPr lang="en-US" sz="19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Clean technology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Subsidize production renewable energy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Without a subsidy a wind farm will make Q1 electricity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 subsidy lowers the cost of production shifting the supply curve to S1+subsidy leading to a higher quantity of power Q2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 additional revenue (both blue areas) are an incentive to make more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This will act as a substitute to fossil fuels leading to less fossil fuel consumption/production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The problem is that the subsidy is tax payer money and an opportunity cost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This should only be short term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900" dirty="0" smtClean="0"/>
              <a:t>In addition, these wind farms are not voter friendly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365" y="1426464"/>
            <a:ext cx="3760678" cy="368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2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5A14129-EE93-4AB5-AF01-A68842A292EA}" vid="{8C84899B-FEDB-472A-9173-FA931E94AE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113</TotalTime>
  <Words>1115</Words>
  <Application>Microsoft Office PowerPoint</Application>
  <PresentationFormat>On-screen Show (4:3)</PresentationFormat>
  <Paragraphs>128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Market Failure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 Christopher's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Failure</dc:title>
  <dc:creator>Julia Peters</dc:creator>
  <cp:lastModifiedBy>Julia Peters</cp:lastModifiedBy>
  <cp:revision>19</cp:revision>
  <dcterms:created xsi:type="dcterms:W3CDTF">2014-11-10T07:42:36Z</dcterms:created>
  <dcterms:modified xsi:type="dcterms:W3CDTF">2014-11-11T13:04:05Z</dcterms:modified>
</cp:coreProperties>
</file>